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solidFill>
                  <a:srgbClr val="0070C0"/>
                </a:solidFill>
                <a:latin typeface="Bodoni MT" pitchFamily="18" charset="0"/>
              </a:rPr>
              <a:t>Woods Triangle of Development Support Communication (Unit II)</a:t>
            </a:r>
            <a:endParaRPr lang="en-IN" b="1" dirty="0">
              <a:solidFill>
                <a:srgbClr val="0070C0"/>
              </a:solidFill>
              <a:latin typeface="Bodoni MT" pitchFamily="18" charset="0"/>
            </a:endParaRPr>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b="1" dirty="0" smtClean="0">
                <a:solidFill>
                  <a:srgbClr val="00B050"/>
                </a:solidFill>
                <a:latin typeface="Candara" pitchFamily="34" charset="0"/>
                <a:ea typeface="Batang" pitchFamily="18" charset="-127"/>
              </a:rPr>
              <a:t>Paper: Development Communication</a:t>
            </a:r>
          </a:p>
          <a:p>
            <a:r>
              <a:rPr lang="en-US" b="1" dirty="0" smtClean="0">
                <a:solidFill>
                  <a:srgbClr val="00B050"/>
                </a:solidFill>
                <a:latin typeface="Candara" pitchFamily="34" charset="0"/>
                <a:ea typeface="Batang" pitchFamily="18" charset="-127"/>
              </a:rPr>
              <a:t>Course: BJMC , Semester: II</a:t>
            </a:r>
            <a:br>
              <a:rPr lang="en-US" b="1" dirty="0" smtClean="0">
                <a:solidFill>
                  <a:srgbClr val="00B050"/>
                </a:solidFill>
                <a:latin typeface="Candara" pitchFamily="34" charset="0"/>
                <a:ea typeface="Batang" pitchFamily="18" charset="-127"/>
              </a:rPr>
            </a:br>
            <a:r>
              <a:rPr lang="en-US" b="1" dirty="0" smtClean="0">
                <a:solidFill>
                  <a:srgbClr val="00B050"/>
                </a:solidFill>
                <a:latin typeface="Candara" pitchFamily="34" charset="0"/>
                <a:ea typeface="Batang" pitchFamily="18" charset="-127"/>
              </a:rPr>
              <a:t>Institution: DSPMU, Ranchi</a:t>
            </a:r>
            <a:br>
              <a:rPr lang="en-US" b="1" dirty="0" smtClean="0">
                <a:solidFill>
                  <a:srgbClr val="00B050"/>
                </a:solidFill>
                <a:latin typeface="Candara" pitchFamily="34" charset="0"/>
                <a:ea typeface="Batang" pitchFamily="18" charset="-127"/>
              </a:rPr>
            </a:br>
            <a:r>
              <a:rPr lang="en-US" b="1" dirty="0" smtClean="0">
                <a:solidFill>
                  <a:srgbClr val="00B050"/>
                </a:solidFill>
                <a:latin typeface="Candara" pitchFamily="34" charset="0"/>
                <a:ea typeface="Batang" pitchFamily="18" charset="-127"/>
              </a:rPr>
              <a:t>Teacher’s Name: Sumedha Chaudhury</a:t>
            </a:r>
            <a:br>
              <a:rPr lang="en-US" b="1" dirty="0" smtClean="0">
                <a:solidFill>
                  <a:srgbClr val="00B050"/>
                </a:solidFill>
                <a:latin typeface="Candara" pitchFamily="34" charset="0"/>
                <a:ea typeface="Batang" pitchFamily="18" charset="-127"/>
              </a:rPr>
            </a:br>
            <a:endParaRPr lang="en-IN" b="1" dirty="0">
              <a:solidFill>
                <a:srgbClr val="00B050"/>
              </a:solidFill>
              <a:latin typeface="Candara" pitchFamily="34" charset="0"/>
              <a:ea typeface="Batang"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b="1" dirty="0" smtClean="0"/>
              <a:t>WOODS TRIANGLE</a:t>
            </a:r>
            <a:endParaRPr lang="en-IN" b="1" dirty="0"/>
          </a:p>
        </p:txBody>
      </p:sp>
      <p:sp>
        <p:nvSpPr>
          <p:cNvPr id="3" name="Content Placeholder 2"/>
          <p:cNvSpPr>
            <a:spLocks noGrp="1"/>
          </p:cNvSpPr>
          <p:nvPr>
            <p:ph idx="1"/>
          </p:nvPr>
        </p:nvSpPr>
        <p:spPr/>
        <p:txBody>
          <a:bodyPr/>
          <a:lstStyle/>
          <a:p>
            <a:pPr>
              <a:buNone/>
            </a:pPr>
            <a:endParaRPr lang="en-IN" dirty="0"/>
          </a:p>
        </p:txBody>
      </p:sp>
      <p:sp>
        <p:nvSpPr>
          <p:cNvPr id="5" name="Flowchart: Merge 4"/>
          <p:cNvSpPr/>
          <p:nvPr/>
        </p:nvSpPr>
        <p:spPr>
          <a:xfrm>
            <a:off x="2743200" y="2209800"/>
            <a:ext cx="3124200" cy="3048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990600" y="19050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867400" y="19050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2743200" y="5257800"/>
            <a:ext cx="3505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p:cNvSpPr txBox="1"/>
          <p:nvPr/>
        </p:nvSpPr>
        <p:spPr>
          <a:xfrm>
            <a:off x="3505200" y="2819400"/>
            <a:ext cx="1600200" cy="646331"/>
          </a:xfrm>
          <a:prstGeom prst="rect">
            <a:avLst/>
          </a:prstGeom>
          <a:noFill/>
        </p:spPr>
        <p:txBody>
          <a:bodyPr wrap="square" rtlCol="0">
            <a:spAutoFit/>
          </a:bodyPr>
          <a:lstStyle/>
          <a:p>
            <a:r>
              <a:rPr lang="en-US" dirty="0" smtClean="0">
                <a:latin typeface="Arial" pitchFamily="34" charset="0"/>
                <a:cs typeface="Arial" pitchFamily="34" charset="0"/>
              </a:rPr>
              <a:t>Intermediate Groups</a:t>
            </a:r>
            <a:endParaRPr lang="en-IN" dirty="0">
              <a:latin typeface="Arial" pitchFamily="34" charset="0"/>
              <a:cs typeface="Arial" pitchFamily="34" charset="0"/>
            </a:endParaRPr>
          </a:p>
        </p:txBody>
      </p:sp>
      <p:sp>
        <p:nvSpPr>
          <p:cNvPr id="10" name="TextBox 9"/>
          <p:cNvSpPr txBox="1"/>
          <p:nvPr/>
        </p:nvSpPr>
        <p:spPr>
          <a:xfrm>
            <a:off x="1066800" y="1981200"/>
            <a:ext cx="1447800" cy="646331"/>
          </a:xfrm>
          <a:prstGeom prst="rect">
            <a:avLst/>
          </a:prstGeom>
          <a:noFill/>
        </p:spPr>
        <p:txBody>
          <a:bodyPr wrap="square" rtlCol="0">
            <a:spAutoFit/>
          </a:bodyPr>
          <a:lstStyle/>
          <a:p>
            <a:r>
              <a:rPr lang="en-US" dirty="0" smtClean="0">
                <a:latin typeface="Arial" pitchFamily="34" charset="0"/>
                <a:cs typeface="Arial" pitchFamily="34" charset="0"/>
              </a:rPr>
              <a:t>Knowledge Generator </a:t>
            </a:r>
            <a:endParaRPr lang="en-IN" dirty="0">
              <a:latin typeface="Arial" pitchFamily="34" charset="0"/>
              <a:cs typeface="Arial" pitchFamily="34" charset="0"/>
            </a:endParaRPr>
          </a:p>
        </p:txBody>
      </p:sp>
      <p:sp>
        <p:nvSpPr>
          <p:cNvPr id="11" name="TextBox 10"/>
          <p:cNvSpPr txBox="1"/>
          <p:nvPr/>
        </p:nvSpPr>
        <p:spPr>
          <a:xfrm>
            <a:off x="6248400" y="1981200"/>
            <a:ext cx="1371600" cy="646331"/>
          </a:xfrm>
          <a:prstGeom prst="rect">
            <a:avLst/>
          </a:prstGeom>
          <a:noFill/>
        </p:spPr>
        <p:txBody>
          <a:bodyPr wrap="square" rtlCol="0">
            <a:spAutoFit/>
          </a:bodyPr>
          <a:lstStyle/>
          <a:p>
            <a:r>
              <a:rPr lang="en-US" dirty="0" smtClean="0">
                <a:latin typeface="Arial" pitchFamily="34" charset="0"/>
                <a:cs typeface="Arial" pitchFamily="34" charset="0"/>
              </a:rPr>
              <a:t>Political Leaders</a:t>
            </a:r>
            <a:endParaRPr lang="en-IN" dirty="0">
              <a:latin typeface="Arial" pitchFamily="34" charset="0"/>
              <a:cs typeface="Arial" pitchFamily="34" charset="0"/>
            </a:endParaRPr>
          </a:p>
        </p:txBody>
      </p:sp>
      <p:sp>
        <p:nvSpPr>
          <p:cNvPr id="12" name="TextBox 11"/>
          <p:cNvSpPr txBox="1"/>
          <p:nvPr/>
        </p:nvSpPr>
        <p:spPr>
          <a:xfrm>
            <a:off x="2819400" y="5334000"/>
            <a:ext cx="3429000" cy="369332"/>
          </a:xfrm>
          <a:prstGeom prst="rect">
            <a:avLst/>
          </a:prstGeom>
          <a:noFill/>
        </p:spPr>
        <p:txBody>
          <a:bodyPr wrap="square" rtlCol="0">
            <a:spAutoFit/>
          </a:bodyPr>
          <a:lstStyle/>
          <a:p>
            <a:r>
              <a:rPr lang="en-US" dirty="0" smtClean="0">
                <a:latin typeface="Arial" pitchFamily="34" charset="0"/>
                <a:cs typeface="Arial" pitchFamily="34" charset="0"/>
              </a:rPr>
              <a:t>Development Knowledge Users</a:t>
            </a:r>
            <a:endParaRPr lang="en-IN"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IN" dirty="0" smtClean="0"/>
              <a:t>   </a:t>
            </a:r>
            <a:r>
              <a:rPr lang="en-IN" b="1" dirty="0" smtClean="0">
                <a:latin typeface="Arial Narrow" pitchFamily="34" charset="0"/>
              </a:rPr>
              <a:t>John </a:t>
            </a:r>
            <a:r>
              <a:rPr lang="en-IN" b="1" dirty="0" smtClean="0">
                <a:latin typeface="Arial Narrow" pitchFamily="34" charset="0"/>
              </a:rPr>
              <a:t>L. Woods </a:t>
            </a:r>
            <a:r>
              <a:rPr lang="en-IN" b="1" dirty="0" smtClean="0">
                <a:latin typeface="Arial Narrow" pitchFamily="34" charset="0"/>
              </a:rPr>
              <a:t>in 1976 </a:t>
            </a:r>
            <a:r>
              <a:rPr lang="en-IN" b="1" dirty="0" smtClean="0">
                <a:latin typeface="Arial Narrow" pitchFamily="34" charset="0"/>
              </a:rPr>
              <a:t>conceived a triangular nexus with three points: Knowledge generators, political leaders and development knowledge </a:t>
            </a:r>
            <a:r>
              <a:rPr lang="en-IN" b="1" dirty="0" smtClean="0">
                <a:latin typeface="Arial Narrow" pitchFamily="34" charset="0"/>
              </a:rPr>
              <a:t>users called </a:t>
            </a:r>
            <a:r>
              <a:rPr lang="en-IN" b="1" dirty="0" smtClean="0">
                <a:latin typeface="Arial Narrow" pitchFamily="34" charset="0"/>
              </a:rPr>
              <a:t>Wood’s Triangle</a:t>
            </a:r>
            <a:r>
              <a:rPr lang="en-IN" b="1" dirty="0" smtClean="0">
                <a:latin typeface="Arial Narrow" pitchFamily="34" charset="0"/>
              </a:rPr>
              <a:t>.</a:t>
            </a:r>
          </a:p>
          <a:p>
            <a:pPr>
              <a:buNone/>
            </a:pPr>
            <a:r>
              <a:rPr lang="en-IN" dirty="0" smtClean="0">
                <a:latin typeface="Arial Narrow" pitchFamily="34" charset="0"/>
              </a:rPr>
              <a:t/>
            </a:r>
            <a:br>
              <a:rPr lang="en-IN" dirty="0" smtClean="0">
                <a:latin typeface="Arial Narrow" pitchFamily="34" charset="0"/>
              </a:rPr>
            </a:br>
            <a:r>
              <a:rPr lang="en-IN" dirty="0" smtClean="0">
                <a:latin typeface="Arial Narrow" pitchFamily="34" charset="0"/>
              </a:rPr>
              <a:t>The role of Development Support Communication as per Woods is to link all </a:t>
            </a:r>
            <a:r>
              <a:rPr lang="en-IN" dirty="0" smtClean="0">
                <a:latin typeface="Arial Narrow" pitchFamily="34" charset="0"/>
              </a:rPr>
              <a:t>three elements in the development linkage triangle along with all the intermediate user groups.</a:t>
            </a:r>
            <a:br>
              <a:rPr lang="en-IN" dirty="0" smtClean="0">
                <a:latin typeface="Arial Narrow" pitchFamily="34" charset="0"/>
              </a:rPr>
            </a:br>
            <a:endParaRPr lang="en-IN" dirty="0">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buNone/>
            </a:pPr>
            <a:r>
              <a:rPr lang="en-IN" dirty="0" smtClean="0">
                <a:latin typeface="Arial Narrow" pitchFamily="34" charset="0"/>
              </a:rPr>
              <a:t>    Woods emphasizes not </a:t>
            </a:r>
            <a:r>
              <a:rPr lang="en-IN" dirty="0" smtClean="0">
                <a:latin typeface="Arial Narrow" pitchFamily="34" charset="0"/>
              </a:rPr>
              <a:t>only on pushing the information towards the target groups, but also on taking into account the information seeking pattern of the target audience and integrating them into the development planning process</a:t>
            </a:r>
            <a:r>
              <a:rPr lang="en-IN" dirty="0" smtClean="0">
                <a:latin typeface="Arial Narrow" pitchFamily="34" charset="0"/>
              </a:rPr>
              <a:t>.</a:t>
            </a:r>
          </a:p>
          <a:p>
            <a:pPr algn="just">
              <a:buNone/>
            </a:pPr>
            <a:endParaRPr lang="en-IN" dirty="0" smtClean="0">
              <a:latin typeface="Arial Narrow" pitchFamily="34" charset="0"/>
            </a:endParaRPr>
          </a:p>
          <a:p>
            <a:pPr algn="just">
              <a:buNone/>
            </a:pPr>
            <a:r>
              <a:rPr lang="en-US" dirty="0" smtClean="0">
                <a:latin typeface="Arial Narrow" pitchFamily="34" charset="0"/>
              </a:rPr>
              <a:t> </a:t>
            </a:r>
            <a:r>
              <a:rPr lang="en-US" dirty="0" smtClean="0">
                <a:latin typeface="Arial Narrow" pitchFamily="34" charset="0"/>
              </a:rPr>
              <a:t>   </a:t>
            </a:r>
            <a:r>
              <a:rPr lang="en-IN" dirty="0" smtClean="0">
                <a:latin typeface="Arial Narrow" pitchFamily="34" charset="0"/>
              </a:rPr>
              <a:t>The </a:t>
            </a:r>
            <a:r>
              <a:rPr lang="en-IN" dirty="0" smtClean="0">
                <a:latin typeface="Arial Narrow" pitchFamily="34" charset="0"/>
              </a:rPr>
              <a:t>route of communication </a:t>
            </a:r>
            <a:r>
              <a:rPr lang="en-IN" dirty="0" smtClean="0">
                <a:latin typeface="Arial Narrow" pitchFamily="34" charset="0"/>
              </a:rPr>
              <a:t>is </a:t>
            </a:r>
            <a:r>
              <a:rPr lang="en-IN" dirty="0" smtClean="0">
                <a:latin typeface="Arial Narrow" pitchFamily="34" charset="0"/>
              </a:rPr>
              <a:t>not only vertical from top to bottom and </a:t>
            </a:r>
            <a:r>
              <a:rPr lang="en-IN" dirty="0" smtClean="0">
                <a:latin typeface="Arial Narrow" pitchFamily="34" charset="0"/>
              </a:rPr>
              <a:t>bottom-upwards but </a:t>
            </a:r>
            <a:r>
              <a:rPr lang="en-IN" dirty="0" smtClean="0">
                <a:latin typeface="Arial Narrow" pitchFamily="34" charset="0"/>
              </a:rPr>
              <a:t>also horizontal between the institutions and personnel connected with the process of development</a:t>
            </a:r>
            <a:r>
              <a:rPr lang="en-IN" dirty="0" smtClean="0">
                <a:latin typeface="Arial Narrow" pitchFamily="34" charset="0"/>
              </a:rPr>
              <a:t>. </a:t>
            </a:r>
            <a:endParaRPr lang="en-IN" dirty="0" smtClean="0">
              <a:latin typeface="Arial Narrow" pitchFamily="34" charset="0"/>
            </a:endParaRPr>
          </a:p>
          <a:p>
            <a:pPr algn="just">
              <a:buNone/>
            </a:pP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en-IN" dirty="0" smtClean="0">
                <a:latin typeface="Arial Narrow" pitchFamily="34" charset="0"/>
              </a:rPr>
              <a:t>Development Support Communication </a:t>
            </a:r>
            <a:r>
              <a:rPr lang="en-IN" dirty="0" smtClean="0">
                <a:latin typeface="Arial Narrow" pitchFamily="34" charset="0"/>
              </a:rPr>
              <a:t>was a concept popularized by the </a:t>
            </a:r>
            <a:r>
              <a:rPr lang="en-IN" dirty="0" smtClean="0">
                <a:latin typeface="Arial Narrow" pitchFamily="34" charset="0"/>
              </a:rPr>
              <a:t>UNICEF and UNDP. </a:t>
            </a:r>
          </a:p>
          <a:p>
            <a:pPr algn="just">
              <a:buNone/>
            </a:pPr>
            <a:endParaRPr lang="en-IN" dirty="0" smtClean="0">
              <a:latin typeface="Arial Narrow" pitchFamily="34" charset="0"/>
            </a:endParaRPr>
          </a:p>
          <a:p>
            <a:pPr algn="just">
              <a:buNone/>
            </a:pPr>
            <a:r>
              <a:rPr lang="en-IN" dirty="0" smtClean="0">
                <a:latin typeface="Arial Narrow" pitchFamily="34" charset="0"/>
              </a:rPr>
              <a:t> </a:t>
            </a:r>
            <a:r>
              <a:rPr lang="en-IN" dirty="0" smtClean="0">
                <a:latin typeface="Arial Narrow" pitchFamily="34" charset="0"/>
              </a:rPr>
              <a:t>   It </a:t>
            </a:r>
            <a:r>
              <a:rPr lang="en-IN" dirty="0" smtClean="0">
                <a:latin typeface="Arial Narrow" pitchFamily="34" charset="0"/>
              </a:rPr>
              <a:t>links all agencies involved in </a:t>
            </a:r>
            <a:r>
              <a:rPr lang="en-IN" dirty="0" smtClean="0">
                <a:latin typeface="Arial Narrow" pitchFamily="34" charset="0"/>
              </a:rPr>
              <a:t>planned </a:t>
            </a:r>
            <a:r>
              <a:rPr lang="en-IN" dirty="0" smtClean="0">
                <a:latin typeface="Arial Narrow" pitchFamily="34" charset="0"/>
              </a:rPr>
              <a:t>development </a:t>
            </a:r>
            <a:r>
              <a:rPr lang="en-IN" dirty="0" smtClean="0">
                <a:latin typeface="Arial Narrow" pitchFamily="34" charset="0"/>
              </a:rPr>
              <a:t>work</a:t>
            </a:r>
            <a:r>
              <a:rPr lang="en-IN" dirty="0" smtClean="0">
                <a:latin typeface="Arial Narrow" pitchFamily="34" charset="0"/>
              </a:rPr>
              <a:t> </a:t>
            </a:r>
            <a:r>
              <a:rPr lang="en-IN" dirty="0" smtClean="0">
                <a:latin typeface="Arial Narrow" pitchFamily="34" charset="0"/>
              </a:rPr>
              <a:t>constituting </a:t>
            </a:r>
            <a:r>
              <a:rPr lang="en-IN" dirty="0" smtClean="0">
                <a:latin typeface="Arial Narrow" pitchFamily="34" charset="0"/>
              </a:rPr>
              <a:t>the final delivery points and consumers of </a:t>
            </a:r>
            <a:r>
              <a:rPr lang="en-IN" dirty="0" smtClean="0">
                <a:latin typeface="Arial Narrow" pitchFamily="34" charset="0"/>
              </a:rPr>
              <a:t>information such </a:t>
            </a:r>
            <a:r>
              <a:rPr lang="en-IN" dirty="0" smtClean="0">
                <a:latin typeface="Arial Narrow" pitchFamily="34" charset="0"/>
              </a:rPr>
              <a:t>as policy planners</a:t>
            </a:r>
            <a:r>
              <a:rPr lang="en-IN" dirty="0" smtClean="0">
                <a:latin typeface="Arial Narrow" pitchFamily="34" charset="0"/>
              </a:rPr>
              <a:t>,</a:t>
            </a:r>
            <a:r>
              <a:rPr lang="en-IN" dirty="0" smtClean="0">
                <a:latin typeface="Arial Narrow" pitchFamily="34" charset="0"/>
              </a:rPr>
              <a:t> development administrators</a:t>
            </a:r>
            <a:r>
              <a:rPr lang="en-IN" dirty="0" smtClean="0">
                <a:latin typeface="Arial Narrow" pitchFamily="34" charset="0"/>
              </a:rPr>
              <a:t> , political executives, subject </a:t>
            </a:r>
            <a:r>
              <a:rPr lang="en-IN" dirty="0" smtClean="0">
                <a:latin typeface="Arial Narrow" pitchFamily="34" charset="0"/>
              </a:rPr>
              <a:t>specialists, field workers, opinion </a:t>
            </a:r>
            <a:r>
              <a:rPr lang="en-IN" dirty="0" smtClean="0">
                <a:latin typeface="Arial Narrow" pitchFamily="34" charset="0"/>
              </a:rPr>
              <a:t>leaders, the researchers, beneficiaries and </a:t>
            </a:r>
            <a:r>
              <a:rPr lang="en-IN" dirty="0" smtClean="0">
                <a:latin typeface="Arial Narrow" pitchFamily="34" charset="0"/>
              </a:rPr>
              <a:t>media </a:t>
            </a:r>
            <a:r>
              <a:rPr lang="en-IN" dirty="0" smtClean="0">
                <a:latin typeface="Arial Narrow" pitchFamily="34" charset="0"/>
              </a:rPr>
              <a:t>representatives. </a:t>
            </a:r>
            <a:endParaRPr lang="en-IN" dirty="0">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188</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Woods Triangle of Development Support Communication (Unit II)</vt:lpstr>
      <vt:lpstr>WOODS TRIANGLE</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10</cp:revision>
  <dcterms:created xsi:type="dcterms:W3CDTF">2006-08-16T00:00:00Z</dcterms:created>
  <dcterms:modified xsi:type="dcterms:W3CDTF">2020-05-06T03:45:42Z</dcterms:modified>
</cp:coreProperties>
</file>